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0" r:id="rId1"/>
  </p:sldMasterIdLst>
  <p:notesMasterIdLst>
    <p:notesMasterId r:id="rId52"/>
  </p:notesMasterIdLst>
  <p:sldIdLst>
    <p:sldId id="256" r:id="rId2"/>
    <p:sldId id="296" r:id="rId3"/>
    <p:sldId id="289" r:id="rId4"/>
    <p:sldId id="308" r:id="rId5"/>
    <p:sldId id="309" r:id="rId6"/>
    <p:sldId id="292" r:id="rId7"/>
    <p:sldId id="297" r:id="rId8"/>
    <p:sldId id="298" r:id="rId9"/>
    <p:sldId id="299" r:id="rId10"/>
    <p:sldId id="300" r:id="rId11"/>
    <p:sldId id="303" r:id="rId12"/>
    <p:sldId id="347" r:id="rId13"/>
    <p:sldId id="348" r:id="rId14"/>
    <p:sldId id="349" r:id="rId15"/>
    <p:sldId id="350" r:id="rId16"/>
    <p:sldId id="351" r:id="rId17"/>
    <p:sldId id="339" r:id="rId18"/>
    <p:sldId id="305" r:id="rId19"/>
    <p:sldId id="354" r:id="rId20"/>
    <p:sldId id="352" r:id="rId21"/>
    <p:sldId id="356" r:id="rId22"/>
    <p:sldId id="364" r:id="rId23"/>
    <p:sldId id="357" r:id="rId24"/>
    <p:sldId id="358" r:id="rId25"/>
    <p:sldId id="359" r:id="rId26"/>
    <p:sldId id="360" r:id="rId27"/>
    <p:sldId id="346" r:id="rId28"/>
    <p:sldId id="293" r:id="rId29"/>
    <p:sldId id="310" r:id="rId30"/>
    <p:sldId id="361" r:id="rId31"/>
    <p:sldId id="362" r:id="rId32"/>
    <p:sldId id="311" r:id="rId33"/>
    <p:sldId id="307" r:id="rId34"/>
    <p:sldId id="330" r:id="rId35"/>
    <p:sldId id="331" r:id="rId36"/>
    <p:sldId id="332" r:id="rId37"/>
    <p:sldId id="333" r:id="rId38"/>
    <p:sldId id="340" r:id="rId39"/>
    <p:sldId id="363" r:id="rId40"/>
    <p:sldId id="334" r:id="rId41"/>
    <p:sldId id="335" r:id="rId42"/>
    <p:sldId id="336" r:id="rId43"/>
    <p:sldId id="294" r:id="rId44"/>
    <p:sldId id="290" r:id="rId45"/>
    <p:sldId id="343" r:id="rId46"/>
    <p:sldId id="342" r:id="rId47"/>
    <p:sldId id="344" r:id="rId48"/>
    <p:sldId id="345" r:id="rId49"/>
    <p:sldId id="341" r:id="rId50"/>
    <p:sldId id="29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92"/>
    <p:restoredTop sz="73695"/>
  </p:normalViewPr>
  <p:slideViewPr>
    <p:cSldViewPr snapToGrid="0" snapToObjects="1">
      <p:cViewPr>
        <p:scale>
          <a:sx n="105" d="100"/>
          <a:sy n="105" d="100"/>
        </p:scale>
        <p:origin x="-26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BD78A-DD41-0645-B478-1DB450E61784}" type="datetimeFigureOut">
              <a:rPr lang="en-US" smtClean="0"/>
              <a:t>7/4/16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92A3A-6ED5-EE4E-9E41-514430B20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0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layouts" TargetMode="External"/><Relationship Id="rId4" Type="http://schemas.openxmlformats.org/officeDocument/2006/relationships/hyperlink" Target="http://docs.nativescript.org/ui-views#butt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7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059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NativeScript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not just a set of libraries, but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rather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that enables you to call native APIs: for Android, iOS and Windows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Think of it as a translating engine.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a pre-packaged JavaScript Virtual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bridge between JavaScript code and Native APIs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precise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•For Android it is – Google’s v8 JavaScript Engine,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•For iOS and Windows Phone it is – WebKit’s JavaScriptCore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iOS app with this code you'll see the alert </a:t>
            </a:r>
            <a:r>
              <a:rPr lang="en-US" dirty="0" smtClean="0"/>
              <a:t>on the right: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8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dig into the iOS</a:t>
            </a:r>
            <a:r>
              <a:rPr lang="en-US" baseline="0" dirty="0" smtClean="0"/>
              <a:t> native code to extrapolate the JS you need to write (if you really want to!)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some more examples which run native code on the</a:t>
            </a:r>
            <a:r>
              <a:rPr lang="en-US" baseline="0" dirty="0" smtClean="0"/>
              <a:t> appropriate Virtual Machine for the appropriate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endParaRPr lang="en" sz="1100" b="0" i="0" u="none" strike="noStrike" cap="none" baseline="0" dirty="0" smtClean="0">
              <a:solidFill>
                <a:schemeClr val="dk1"/>
              </a:solidFill>
              <a:latin typeface="Avenir Medium" charset="0"/>
              <a:ea typeface="Avenir Medium" charset="0"/>
              <a:cs typeface="Avenir Medium" charset="0"/>
              <a:sym typeface="Lato"/>
            </a:endParaRPr>
          </a:p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NativeScript comes equipped with modules that provide cross-platform functionality.</a:t>
            </a:r>
          </a:p>
          <a:p>
            <a:pPr marL="139700" marR="0" lvl="0" indent="2667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There are dozens of them and they’re easy to write yourself.</a:t>
            </a:r>
          </a:p>
          <a:p>
            <a:pPr marL="139700" marR="0" lvl="0" indent="2667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NativeScript modules follow Node module’s conventions (CommonJS).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way to look at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an example of a NS file modules. One module, 2 native code snippets encapsulated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Vanilla </a:t>
            </a:r>
            <a:r>
              <a:rPr lang="en-US" dirty="0" err="1" smtClean="0"/>
              <a:t>NativeScript</a:t>
            </a:r>
            <a:r>
              <a:rPr lang="en-US" dirty="0" smtClean="0"/>
              <a:t> app consists of modules (like Page, Label), JS logic, and CSS to make it look nice.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it all together, and you</a:t>
            </a:r>
            <a:r>
              <a:rPr lang="en-US" baseline="0" dirty="0" smtClean="0"/>
              <a:t> get</a:t>
            </a:r>
            <a:r>
              <a:rPr lang="is-IS" baseline="0" dirty="0" smtClean="0"/>
              <a:t>…...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will create for you,</a:t>
            </a:r>
            <a:r>
              <a:rPr lang="en-US" baseline="0" dirty="0" smtClean="0"/>
              <a:t> with one codebase, a cross-platform mobile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</a:p>
          <a:p>
            <a:r>
              <a:rPr lang="en-US" dirty="0" smtClean="0"/>
              <a:t>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CLI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use the </a:t>
            </a:r>
            <a:r>
              <a:rPr lang="en-US" dirty="0" err="1" smtClean="0"/>
              <a:t>Telerik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You not only have two ways to develop</a:t>
            </a:r>
            <a:r>
              <a:rPr lang="en-US" baseline="0" dirty="0" smtClean="0"/>
              <a:t> {N} mobile apps in terms of your development environment, you also have two ways to write {N} yourself – ‘vanilla’ NS or the NG2 flavor.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Let’s talk about ng2</a:t>
            </a:r>
            <a:endParaRPr lang="en-US" baseline="0" dirty="0" smtClean="0"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30496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deal with angular 2? Why</a:t>
            </a:r>
            <a:r>
              <a:rPr lang="en-US" baseline="0" dirty="0" smtClean="0"/>
              <a:t> use it with 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For </a:t>
            </a:r>
            <a:r>
              <a:rPr lang="en" sz="1600" dirty="0"/>
              <a:t>the past </a:t>
            </a:r>
            <a:r>
              <a:rPr lang="en-US" sz="1600" smtClean="0"/>
              <a:t>year </a:t>
            </a:r>
            <a:r>
              <a:rPr lang="en" sz="1600" smtClean="0"/>
              <a:t>we’ve </a:t>
            </a:r>
            <a:r>
              <a:rPr lang="en" sz="1600" dirty="0"/>
              <a:t>been working directly with the Angular </a:t>
            </a:r>
            <a:r>
              <a:rPr lang="en" sz="1600" dirty="0" smtClean="0"/>
              <a:t>team to </a:t>
            </a:r>
            <a:r>
              <a:rPr lang="en" sz="1600" dirty="0"/>
              <a:t>bring Angular 2 and NativeScript together</a:t>
            </a:r>
            <a:r>
              <a:rPr lang="en" sz="1600" dirty="0" smtClean="0"/>
              <a:t>…</a:t>
            </a:r>
          </a:p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We are doing this </a:t>
            </a:r>
            <a:r>
              <a:rPr lang="en-US" sz="1600" baseline="0" dirty="0" smtClean="0"/>
              <a:t>to provide the same experience of building mobile apps as it is for web apps.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And thus allowing </a:t>
            </a:r>
            <a:r>
              <a:rPr lang="en-US" sz="1600" baseline="0" dirty="0" smtClean="0"/>
              <a:t>Angular </a:t>
            </a:r>
            <a:r>
              <a:rPr lang="en-US" sz="1600" baseline="0" dirty="0" smtClean="0"/>
              <a:t>developers to reuse their skills.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It’s all about skills reuse and code reuse.</a:t>
            </a:r>
          </a:p>
        </p:txBody>
      </p:sp>
    </p:spTree>
    <p:extLst>
      <p:ext uri="{BB962C8B-B14F-4D97-AF65-F5344CB8AC3E}">
        <p14:creationId xmlns:p14="http://schemas.microsoft.com/office/powerpoint/2010/main" val="1105629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dirty="0" smtClean="0"/>
              <a:t>So </a:t>
            </a:r>
            <a:r>
              <a:rPr lang="en-US" sz="1600" dirty="0" smtClean="0"/>
              <a:t>what we’re</a:t>
            </a:r>
            <a:r>
              <a:rPr lang="en-US" sz="1600" baseline="0" dirty="0" smtClean="0"/>
              <a:t> </a:t>
            </a:r>
            <a:r>
              <a:rPr lang="en-US" sz="1600" baseline="0" dirty="0" smtClean="0"/>
              <a:t>do </a:t>
            </a:r>
            <a:r>
              <a:rPr lang="en-US" sz="1600" baseline="0" dirty="0" smtClean="0"/>
              <a:t>is take our Angular 2 codebase, mix it well with </a:t>
            </a:r>
            <a:r>
              <a:rPr lang="en-US" sz="1600" baseline="0" dirty="0" err="1" smtClean="0"/>
              <a:t>NativeScript</a:t>
            </a:r>
            <a:r>
              <a:rPr lang="en-US" sz="1600" baseline="0" dirty="0" smtClean="0"/>
              <a:t>, and</a:t>
            </a:r>
            <a:r>
              <a:rPr lang="is-IS" sz="1600" baseline="0" dirty="0" smtClean="0"/>
              <a:t>…</a:t>
            </a:r>
            <a:endParaRPr lang="en" sz="1600" dirty="0" smtClean="0"/>
          </a:p>
        </p:txBody>
      </p:sp>
    </p:spTree>
    <p:extLst>
      <p:ext uri="{BB962C8B-B14F-4D97-AF65-F5344CB8AC3E}">
        <p14:creationId xmlns:p14="http://schemas.microsoft.com/office/powerpoint/2010/main" val="164266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98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r>
              <a:rPr lang="is-IS" dirty="0" smtClean="0"/>
              <a:t>we’ll get</a:t>
            </a:r>
            <a:r>
              <a:rPr lang="is-IS" baseline="0" dirty="0" smtClean="0"/>
              <a:t> Angular for {N}, or Nangular, or something.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20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We have been</a:t>
            </a:r>
            <a:r>
              <a:rPr lang="en-US" baseline="0" dirty="0" smtClean="0"/>
              <a:t> collaborating heavily with Google to make this happen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Regularly, </a:t>
            </a:r>
            <a:r>
              <a:rPr lang="en-US" baseline="0" dirty="0" smtClean="0"/>
              <a:t>since </a:t>
            </a:r>
            <a:r>
              <a:rPr lang="en-US" baseline="0" dirty="0" smtClean="0"/>
              <a:t>last May </a:t>
            </a:r>
            <a:r>
              <a:rPr lang="en-US" baseline="0" dirty="0" smtClean="0"/>
              <a:t>9 </a:t>
            </a:r>
            <a:r>
              <a:rPr lang="en" dirty="0" smtClean="0"/>
              <a:t>: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" baseline="0" dirty="0" smtClean="0"/>
              <a:t>A</a:t>
            </a:r>
            <a:r>
              <a:rPr lang="en-US" baseline="0" dirty="0" smtClean="0"/>
              <a:t> </a:t>
            </a:r>
            <a:r>
              <a:rPr lang="en" dirty="0" smtClean="0"/>
              <a:t>lead developer </a:t>
            </a:r>
            <a:r>
              <a:rPr lang="en" dirty="0"/>
              <a:t>from the Angular Team [picture of Tobias Bosch]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and </a:t>
            </a:r>
            <a:r>
              <a:rPr lang="en" dirty="0"/>
              <a:t>Telerik Team [picture of Hristo Deshev]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met </a:t>
            </a:r>
            <a:r>
              <a:rPr lang="en" dirty="0" smtClean="0"/>
              <a:t>using Google </a:t>
            </a:r>
            <a:r>
              <a:rPr lang="en" dirty="0"/>
              <a:t>Hangouts to </a:t>
            </a:r>
            <a:r>
              <a:rPr lang="en-US" dirty="0" smtClean="0"/>
              <a:t>architecture </a:t>
            </a:r>
            <a:r>
              <a:rPr lang="en-US" dirty="0" err="1" smtClean="0"/>
              <a:t>NativeScript’s</a:t>
            </a:r>
            <a:r>
              <a:rPr lang="en-US" dirty="0" smtClean="0"/>
              <a:t> entry into</a:t>
            </a:r>
            <a:r>
              <a:rPr lang="en-US" baseline="0" dirty="0" smtClean="0"/>
              <a:t> the new world of ng2.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3938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is Ng2 so attractive?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N </a:t>
            </a:r>
            <a:r>
              <a:rPr lang="en-US" dirty="0" smtClean="0"/>
              <a:t>apps can’t use browser tech like span etc. to build an interface, you must build</a:t>
            </a:r>
            <a:r>
              <a:rPr lang="en-US" baseline="0" dirty="0" smtClean="0"/>
              <a:t> using N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components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code will open a native dialog when a native button is tapped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5675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vs. bootstrap()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Angular 2 web app, you call the bootstrap() function in the "angular2/angular2" module to initialize your components. 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call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which is a lightweight wrapper of bootstrap() that does some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initialization.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UI components in the template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Angular 2 web app your “Hello World” button example would probably be rendered as &lt;div&gt;&lt;button&gt;Hello World&lt;/button&gt;&lt;/div&gt;.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use XML widgets that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render in native mobile apps.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example uses a &lt;stack-layout&gt; element, which is the simplest of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NativeScript’s layouts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places a single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&lt;button&gt; element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within it.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NativeScript</a:t>
            </a:r>
            <a:r>
              <a:rPr lang="en-US" dirty="0" smtClean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23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NativeScript</a:t>
            </a:r>
            <a:r>
              <a:rPr lang="en-US" dirty="0" smtClean="0"/>
              <a:t> app with Angular love - that's</a:t>
            </a:r>
            <a:r>
              <a:rPr lang="en-US" baseline="0" dirty="0" smtClean="0"/>
              <a:t> going to have code reuse to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we can write something once, and run it everywhere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one of the reasons people are so attracted to Angular 2 - because you can use the code that you already wrote for the web, and leverage {N} to build for Android and iOS to create a truly native mobile app with no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62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(Jen</a:t>
            </a:r>
            <a:r>
              <a:rPr lang="en-US" dirty="0" smtClean="0"/>
              <a:t>) community initiatives are being built</a:t>
            </a:r>
            <a:r>
              <a:rPr lang="en-US" baseline="0" dirty="0" smtClean="0"/>
              <a:t> right now to make this happen – build your web and mobile apps with shared code, all at the same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33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Angular 2 makes things standardized. Write your mobile app ‘the angular way’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W</a:t>
            </a:r>
            <a:r>
              <a:rPr lang="en-US" sz="1600" dirty="0" smtClean="0"/>
              <a:t>ho am I?</a:t>
            </a:r>
            <a:endParaRPr lang="en-US" sz="1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might be obvious</a:t>
            </a:r>
            <a:r>
              <a:rPr lang="en-US" baseline="0" dirty="0" smtClean="0"/>
              <a:t> </a:t>
            </a:r>
            <a:r>
              <a:rPr lang="en-US" baseline="0" dirty="0" smtClean="0"/>
              <a:t>– but here’s where all this code sharing may find its limits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r>
              <a:rPr lang="en-US" baseline="0" dirty="0" smtClean="0"/>
              <a:t> layouts have their own special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 I have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the case for using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Angular 2. Now let’s talk about where your app can really ignite. Add in firebase as your backend, and you’ll really go to town.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FB?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Firebase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scalable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 that lets you build apps fast without managing servers.</a:t>
            </a:r>
          </a:p>
          <a:p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announcements 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google.io</a:t>
            </a:r>
            <a:r>
              <a:rPr lang="en-US" baseline="0" dirty="0" smtClean="0"/>
              <a:t> about firebase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Firebase is the newly </a:t>
            </a:r>
            <a:r>
              <a:rPr lang="en-US" dirty="0" err="1" smtClean="0"/>
              <a:t>refurbed</a:t>
            </a:r>
            <a:r>
              <a:rPr lang="en-US" dirty="0" smtClean="0"/>
              <a:t> hotness.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712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perfect match for N</a:t>
            </a:r>
            <a:r>
              <a:rPr lang="en-US" baseline="0" dirty="0" smtClean="0"/>
              <a:t>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8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spun up a demo on this a few weeks ago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 freaked</a:t>
            </a:r>
            <a:r>
              <a:rPr lang="en-US" baseline="0" dirty="0" smtClean="0"/>
              <a:t> out!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1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how do you build an app with {N}, Firebase, and Angular 2? Let’s do</a:t>
            </a:r>
            <a:r>
              <a:rPr lang="en-US" baseline="0" dirty="0" smtClean="0"/>
              <a:t> a code walk through.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thing you need is a plugin from Eddy </a:t>
            </a:r>
            <a:r>
              <a:rPr lang="en-US" baseline="0" dirty="0" err="1" smtClean="0"/>
              <a:t>Verbruggen</a:t>
            </a:r>
            <a:r>
              <a:rPr lang="en-US" baseline="0" dirty="0" smtClean="0"/>
              <a:t>, “Mr. Plugin”.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W</a:t>
            </a:r>
            <a:r>
              <a:rPr lang="en-US" sz="1600" dirty="0" smtClean="0"/>
              <a:t>ho am I?</a:t>
            </a:r>
            <a:endParaRPr lang="en-US" sz="1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5957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92A3A-6ED5-EE4E-9E41-514430B208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N}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N app, there is no DOM! We don’t rely on the browser to serve up a mobile-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ish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page. Our elements are native mobile elements.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{N} vs </a:t>
            </a:r>
            <a:r>
              <a:rPr lang="en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no cross compilation at all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{N} vs React Native and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Appcelerator (Titanium) –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offer direct access to native APIs in JS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772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7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5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no text box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84834" y="853201"/>
            <a:ext cx="10934399" cy="381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dirty="0">
              <a:latin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05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845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  <a:latin typeface="Avenir Medium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7/4/16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  <a:latin typeface="Avenir Medium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  <a:latin typeface="Avenir Medium" charset="0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6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Avenir Medium" charset="0"/>
              </a:defRPr>
            </a:lvl1pPr>
          </a:lstStyle>
          <a:p>
            <a:fld id="{9334D819-9F07-4261-B09B-9E467E5D9002}" type="datetimeFigureOut">
              <a:rPr lang="en-US" smtClean="0"/>
              <a:pPr/>
              <a:t>7/4/16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Avenir Medium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Avenir Medium" charset="0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939" y="2771814"/>
            <a:ext cx="3507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{demo}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5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9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32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57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2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1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nativescript-angular-seed" TargetMode="External"/><Relationship Id="rId4" Type="http://schemas.openxmlformats.org/officeDocument/2006/relationships/image" Target="../media/image69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ladeezfirstmed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04" y="671668"/>
            <a:ext cx="12045696" cy="4394988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</a:rPr>
              <a:t>Ignite your app development: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Firebase+NativeScript+Angular</a:t>
            </a:r>
            <a:r>
              <a:rPr lang="en-US" sz="4000" dirty="0" smtClean="0">
                <a:solidFill>
                  <a:schemeClr val="bg1"/>
                </a:solidFill>
              </a:rPr>
              <a:t> 2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6069" y="5493376"/>
            <a:ext cx="9976955" cy="122809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Jen </a:t>
            </a:r>
            <a:r>
              <a:rPr lang="en-US" sz="2400" dirty="0" err="1" smtClean="0">
                <a:solidFill>
                  <a:schemeClr val="bg1"/>
                </a:solidFill>
              </a:rPr>
              <a:t>Looper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Developer Advocate, </a:t>
            </a:r>
            <a:r>
              <a:rPr lang="en-US" sz="2400" dirty="0" err="1" smtClean="0">
                <a:solidFill>
                  <a:schemeClr val="bg1"/>
                </a:solidFill>
              </a:rPr>
              <a:t>Telerik</a:t>
            </a:r>
            <a:r>
              <a:rPr lang="en-US" sz="2400" dirty="0" smtClean="0">
                <a:solidFill>
                  <a:schemeClr val="bg1"/>
                </a:solidFill>
              </a:rPr>
              <a:t> / Progress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@</a:t>
            </a:r>
            <a:r>
              <a:rPr lang="en-US" sz="2400" dirty="0" err="1" smtClean="0">
                <a:solidFill>
                  <a:schemeClr val="bg1"/>
                </a:solidFill>
              </a:rPr>
              <a:t>jenlooper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8" y="4225544"/>
            <a:ext cx="1053592" cy="1053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8" y="4179407"/>
            <a:ext cx="1145865" cy="1145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4167404"/>
            <a:ext cx="1237996" cy="12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sz="quarter" idx="14"/>
          </p:nvPr>
        </p:nvSpPr>
        <p:spPr>
          <a:xfrm>
            <a:off x="438150" y="1775791"/>
            <a:ext cx="11396039" cy="5082208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186262" indent="355591">
              <a:lnSpc>
                <a:spcPct val="100000"/>
              </a:lnSpc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/>
              <a:t>Bridge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39556" y="-106565"/>
            <a:ext cx="14331557" cy="865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653" y="2698617"/>
            <a:ext cx="1868412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5351" y="1407059"/>
            <a:ext cx="2557072" cy="255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3118" y="4026655"/>
            <a:ext cx="2037548" cy="249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4139" y="4400097"/>
            <a:ext cx="1841043" cy="184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0329" y="432901"/>
            <a:ext cx="1181249" cy="1181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30025" y="536236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cap="none" dirty="0"/>
              <a:t>JavaScript Virtual Machine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t="-11723" b="-11723"/>
          <a:stretch/>
        </p:blipFill>
        <p:spPr>
          <a:xfrm>
            <a:off x="656671" y="1738745"/>
            <a:ext cx="10285268" cy="4163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557622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NativeScript Android example</a:t>
            </a:r>
            <a:endParaRPr lang="en-US" sz="4000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87" y="2170576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9587" y="4404390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Avenir Heavy" charset="0"/>
                <a:ea typeface="Avenir Heavy" charset="0"/>
                <a:cs typeface="Avenir Heavy" charset="0"/>
              </a:rPr>
              <a:t>output</a:t>
            </a:r>
            <a:r>
              <a:rPr lang="en-US" sz="3600" b="1" dirty="0" smtClean="0">
                <a:latin typeface="Avenir Heavy" charset="0"/>
                <a:ea typeface="Avenir Heavy" charset="0"/>
                <a:cs typeface="Avenir Heavy" charset="0"/>
              </a:rPr>
              <a:t>:</a:t>
            </a:r>
            <a:endParaRPr lang="en-US" sz="3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574" y="4428421"/>
            <a:ext cx="2159000" cy="622300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2140647">
            <a:off x="7530910" y="3113250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57150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venir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0085" y="5376165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2170576"/>
            <a:ext cx="1737972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47750" y="123901"/>
            <a:ext cx="11338560" cy="1200805"/>
          </a:xfrm>
        </p:spPr>
        <p:txBody>
          <a:bodyPr/>
          <a:lstStyle/>
          <a:p>
            <a:r>
              <a:rPr lang="en-US" sz="4000" b="1" dirty="0" smtClean="0"/>
              <a:t>NativeScript iOS example</a:t>
            </a:r>
            <a:endParaRPr lang="en-US" sz="4000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063" y="1523534"/>
            <a:ext cx="2277521" cy="404892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749" y="1759688"/>
            <a:ext cx="6515100" cy="2209800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2140647">
            <a:off x="4307000" y="3213202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57150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venir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6175" y="5476117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41" y="1759688"/>
            <a:ext cx="1574779" cy="10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solidFill>
              <a:srgbClr val="3D59FE"/>
            </a:solidFill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820" y="2909346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873" y="495230"/>
            <a:ext cx="7945119" cy="5626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851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699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cap="none"/>
              <a:t>NativeScript modules</a:t>
            </a:r>
          </a:p>
        </p:txBody>
      </p:sp>
      <p:pic>
        <p:nvPicPr>
          <p:cNvPr id="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7815" y="1696236"/>
            <a:ext cx="1403927" cy="14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5279" y="3203647"/>
            <a:ext cx="1130443" cy="14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30" y="2109154"/>
            <a:ext cx="3860071" cy="3341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90" y="2462025"/>
            <a:ext cx="2325249" cy="266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54386" y="1198677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venir Medium" charset="0"/>
              </a:rPr>
              <a:t>Code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8921" y="119867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venir Medium" charset="0"/>
              </a:rPr>
              <a:t>Modules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86029" y="1191611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venir Medium" charset="0"/>
              </a:rPr>
              <a:t>Platform API</a:t>
            </a:r>
          </a:p>
        </p:txBody>
      </p:sp>
      <p:cxnSp>
        <p:nvCxnSpPr>
          <p:cNvPr id="321" name="Straight Connector 320"/>
          <p:cNvCxnSpPr/>
          <p:nvPr/>
        </p:nvCxnSpPr>
        <p:spPr>
          <a:xfrm>
            <a:off x="3283847" y="1473922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89631" y="1384774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Right Arrow 326"/>
          <p:cNvSpPr/>
          <p:nvPr/>
        </p:nvSpPr>
        <p:spPr>
          <a:xfrm>
            <a:off x="2790732" y="3179285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venir Medium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7978920" y="2102680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venir Medium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7978920" y="3538629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venir Medium" charset="0"/>
            </a:endParaRPr>
          </a:p>
        </p:txBody>
      </p:sp>
      <p:grpSp>
        <p:nvGrpSpPr>
          <p:cNvPr id="328" name="Group 327"/>
          <p:cNvGrpSpPr/>
          <p:nvPr/>
        </p:nvGrpSpPr>
        <p:grpSpPr>
          <a:xfrm>
            <a:off x="7978920" y="4594854"/>
            <a:ext cx="2797389" cy="1571591"/>
            <a:chOff x="5970060" y="3446140"/>
            <a:chExt cx="2098042" cy="1178693"/>
          </a:xfrm>
        </p:grpSpPr>
        <p:pic>
          <p:nvPicPr>
            <p:cNvPr id="322" name="Picture 3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9409" y="3446140"/>
              <a:ext cx="1178693" cy="1178693"/>
            </a:xfrm>
            <a:prstGeom prst="rect">
              <a:avLst/>
            </a:prstGeom>
          </p:spPr>
        </p:pic>
        <p:sp>
          <p:nvSpPr>
            <p:cNvPr id="46" name="Right Arrow 45"/>
            <p:cNvSpPr/>
            <p:nvPr/>
          </p:nvSpPr>
          <p:spPr>
            <a:xfrm>
              <a:off x="5970060" y="3742799"/>
              <a:ext cx="817558" cy="53901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venir Medium" charset="0"/>
                </a:rPr>
                <a:t>2016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-1467469" y="50917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7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332" y="555613"/>
            <a:ext cx="838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965200"/>
            <a:ext cx="6527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6" y="524044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Example: NativeScript file module</a:t>
            </a:r>
            <a:endParaRPr lang="en-US" sz="4000" dirty="0"/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559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559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558630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42137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09" y="1388455"/>
            <a:ext cx="9448800" cy="1155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8696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Mediu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65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50" y="3030281"/>
            <a:ext cx="1407183" cy="9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64" y="609388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732" y="3185172"/>
            <a:ext cx="2285597" cy="1784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4734" y="2424054"/>
            <a:ext cx="250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Style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CSS</a:t>
            </a:r>
          </a:p>
        </p:txBody>
      </p:sp>
      <p:pic>
        <p:nvPicPr>
          <p:cNvPr id="6" name="Picture 5" descr="Screen Shot 2015-03-27 at 9.28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44" y="3280939"/>
            <a:ext cx="3393871" cy="833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644" y="2424054"/>
            <a:ext cx="3307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Define UI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XML</a:t>
            </a:r>
          </a:p>
        </p:txBody>
      </p:sp>
      <p:pic>
        <p:nvPicPr>
          <p:cNvPr id="8" name="Picture 7" descr="Screen Shot 2015-02-18 at 1.51.53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023" y="3280939"/>
            <a:ext cx="3714200" cy="1323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4758" y="2424054"/>
            <a:ext cx="3663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Logic with </a:t>
            </a:r>
            <a:r>
              <a:rPr lang="en-US" sz="28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284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770" y="1268751"/>
            <a:ext cx="7071760" cy="39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26" y="0"/>
            <a:ext cx="4072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384" y="853228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Two ways to use NativeScript</a:t>
            </a:r>
            <a:endParaRPr lang="en-US" b="1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233" y="2272013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7827" y="2376032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7827" y="4030384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2)</a:t>
            </a:r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166" y="4215483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792" y="300778"/>
            <a:ext cx="11338560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Command Line Interface (CLI)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986790" y="1192530"/>
            <a:ext cx="5493523" cy="46291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 Command Prompt (Win) or </a:t>
            </a:r>
            <a:br>
              <a:rPr lang="en-US" sz="1800" dirty="0" smtClean="0"/>
            </a:br>
            <a:r>
              <a:rPr lang="en-US" sz="1800" dirty="0" smtClean="0"/>
              <a:t>Terminal (Mac, Linux)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Free, Part of open source project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Requires installation, local environment setup to build for iOS/Android (requires Mac for iOS)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Integrates with Visual Studio Code (via plugin)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2759" y="3812925"/>
            <a:ext cx="534331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WHY: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More control, Free, Integrate with existing IDEs/code editors</a:t>
            </a:r>
          </a:p>
          <a:p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WHO: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More technical developers used to using CLI, Open source 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3" y="1017737"/>
            <a:ext cx="6928124" cy="46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064" y="422698"/>
            <a:ext cx="11338560" cy="548640"/>
          </a:xfrm>
        </p:spPr>
        <p:txBody>
          <a:bodyPr>
            <a:normAutofit/>
          </a:bodyPr>
          <a:lstStyle/>
          <a:p>
            <a:r>
              <a:rPr lang="en-US" dirty="0" smtClean="0"/>
              <a:t>Telerik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877062" y="1314450"/>
            <a:ext cx="5493523" cy="46291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AppBuilder</a:t>
            </a:r>
            <a:r>
              <a:rPr lang="en-US" sz="2400" dirty="0" smtClean="0"/>
              <a:t> or Screen Builder</a:t>
            </a:r>
          </a:p>
          <a:p>
            <a:pPr lvl="1"/>
            <a:r>
              <a:rPr lang="en-US" sz="1800" dirty="0" smtClean="0"/>
              <a:t> Subscription required</a:t>
            </a:r>
          </a:p>
          <a:p>
            <a:r>
              <a:rPr lang="en-US" sz="2400" dirty="0" smtClean="0"/>
              <a:t>Build in the cloud (no local install required)</a:t>
            </a:r>
          </a:p>
          <a:p>
            <a:r>
              <a:rPr lang="en-US" sz="2400" dirty="0" smtClean="0"/>
              <a:t> Easiest way to get started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Full support for {N}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4" y="515982"/>
            <a:ext cx="8104208" cy="5567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2665" y="4222931"/>
            <a:ext cx="4947920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WHY: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Richer tooling, Easier setup, Platform integrated</a:t>
            </a:r>
          </a:p>
          <a:p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WHO: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Less technical developers, Prefer Platform integrations, Windows developers targeting iOS</a:t>
            </a:r>
          </a:p>
        </p:txBody>
      </p:sp>
    </p:spTree>
    <p:extLst>
      <p:ext uri="{BB962C8B-B14F-4D97-AF65-F5344CB8AC3E}">
        <p14:creationId xmlns:p14="http://schemas.microsoft.com/office/powerpoint/2010/main" val="991901004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write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27827" y="2376032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7827" y="4030384"/>
            <a:ext cx="761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Avenir Medium" charset="0"/>
              </a:rPr>
              <a:t>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8930" y="2576087"/>
            <a:ext cx="4376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Standard JS + CSS + XML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8930" y="4230439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Angular 2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29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Architecture / Framework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6" y="299720"/>
            <a:ext cx="1053592" cy="1053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76" y="253583"/>
            <a:ext cx="1145865" cy="1145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253583"/>
            <a:ext cx="1237996" cy="12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1" y="1565318"/>
            <a:ext cx="9714457" cy="32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496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4542" y="1822701"/>
            <a:ext cx="5721178" cy="488768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228600" indent="0">
              <a:buNone/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Ph.D. … in Medieval French</a:t>
            </a:r>
            <a:b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  <a:p>
            <a:pPr marL="228600" indent="0">
              <a:buNone/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Retrained!</a:t>
            </a:r>
            <a:b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  <a:p>
            <a:pPr marL="228600" indent="0">
              <a:buNone/>
            </a:pPr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Programmer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 14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yrs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+</a:t>
            </a:r>
            <a:b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  <a:p>
            <a:pPr marL="228600" indent="0">
              <a:buNone/>
            </a:pP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ladeezfirstmedia.com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,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thinglearn.com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/>
            </a:r>
            <a:b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  <a:p>
            <a:pPr marL="228600" indent="0">
              <a:buNone/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Now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DevRel@Telerik</a:t>
            </a: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120" y="2739216"/>
            <a:ext cx="3676046" cy="263216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937760" y="2170176"/>
            <a:ext cx="2300728" cy="1069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2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97" y="3738147"/>
            <a:ext cx="2038385" cy="2160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742" y="1414752"/>
            <a:ext cx="1915297" cy="1915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8639" y="563028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 Well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62" y="1414752"/>
            <a:ext cx="6970191" cy="46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27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0"/>
            <a:ext cx="621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sz="quarter" idx="14"/>
          </p:nvPr>
        </p:nvSpPr>
        <p:spPr>
          <a:xfrm>
            <a:off x="1235740" y="5054023"/>
            <a:ext cx="2510126" cy="653473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0" indent="0" algn="ctr">
              <a:buNone/>
            </a:pPr>
            <a:r>
              <a:rPr lang="en" sz="3733" b="1" dirty="0"/>
              <a:t>Tobias</a:t>
            </a:r>
            <a:r>
              <a:rPr lang="en" sz="3733" dirty="0"/>
              <a:t> </a:t>
            </a:r>
            <a:r>
              <a:rPr lang="en" sz="3733" b="1" dirty="0"/>
              <a:t>Bosch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4294967295"/>
          </p:nvPr>
        </p:nvSpPr>
        <p:spPr>
          <a:xfrm>
            <a:off x="7576432" y="5054023"/>
            <a:ext cx="2509837" cy="65405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3733" b="1" dirty="0"/>
              <a:t>Hristo</a:t>
            </a:r>
            <a:r>
              <a:rPr lang="en" sz="3733" dirty="0"/>
              <a:t> </a:t>
            </a:r>
            <a:r>
              <a:rPr lang="en" sz="3733" b="1" dirty="0"/>
              <a:t>Deshev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85" y="1800235"/>
            <a:ext cx="2510127" cy="25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40" y="1800236"/>
            <a:ext cx="2510126" cy="25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432" y="1800236"/>
            <a:ext cx="2510126" cy="2510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9636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17091" y="597196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cap="none" dirty="0"/>
              <a:t>Why </a:t>
            </a:r>
            <a:r>
              <a:rPr lang="en" cap="none" dirty="0" err="1"/>
              <a:t>NativeScript</a:t>
            </a:r>
            <a:r>
              <a:rPr lang="en-US" cap="none" dirty="0"/>
              <a:t> + Angular 2</a:t>
            </a:r>
            <a:r>
              <a:rPr lang="en" cap="none" dirty="0"/>
              <a:t>?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417091" y="1775839"/>
            <a:ext cx="11002009" cy="4594893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Angular 1 = a technology that relies on browser tech to manipulate the DOM. 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 err="1"/>
              <a:t>NativeScript</a:t>
            </a:r>
            <a:r>
              <a:rPr lang="en-US" sz="3333" dirty="0"/>
              <a:t> has no DOM to manipulate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Angular 2 decoupled the Angular framework from the DOM 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The door is open to new mobile-friendly tech to leverage this newly decoupled framework!!</a:t>
            </a:r>
          </a:p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endParaRPr lang="en" sz="3333" dirty="0"/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07546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cap="none" dirty="0"/>
              <a:t>A standard {N} app snippet</a:t>
            </a:r>
            <a:endParaRPr lang="en" cap="none"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373873" y="1416616"/>
            <a:ext cx="11002009" cy="4594893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&lt;!-- </a:t>
            </a:r>
            <a:r>
              <a:rPr lang="en-US" sz="2667" dirty="0" err="1"/>
              <a:t>main.xml</a:t>
            </a:r>
            <a:r>
              <a:rPr lang="en-US" sz="2667" dirty="0"/>
              <a:t> --&gt;</a:t>
            </a:r>
            <a:br>
              <a:rPr lang="en-US" sz="2667" dirty="0"/>
            </a:br>
            <a:r>
              <a:rPr lang="en-US" sz="2667" dirty="0"/>
              <a:t>&lt;page&gt;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&lt;</a:t>
            </a:r>
            <a:r>
              <a:rPr lang="en-US" sz="2667" dirty="0" err="1"/>
              <a:t>StackLayout</a:t>
            </a:r>
            <a:r>
              <a:rPr lang="en-US" sz="2667" dirty="0"/>
              <a:t>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  &lt;Button text= "Hello World" tap= "</a:t>
            </a:r>
            <a:r>
              <a:rPr lang="en-US" sz="2667" dirty="0" err="1"/>
              <a:t>showAlert</a:t>
            </a:r>
            <a:r>
              <a:rPr lang="en-US" sz="2667" dirty="0"/>
              <a:t>" /&gt;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  &lt;/</a:t>
            </a:r>
            <a:r>
              <a:rPr lang="en-US" sz="2667" dirty="0" err="1"/>
              <a:t>StackLayout</a:t>
            </a:r>
            <a:r>
              <a:rPr lang="en-US" sz="2667" dirty="0"/>
              <a:t>&gt;</a:t>
            </a:r>
          </a:p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2667" dirty="0"/>
              <a:t>&lt;/page&gt;</a:t>
            </a:r>
            <a:br>
              <a:rPr lang="en-US" sz="2667" dirty="0"/>
            </a:br>
            <a:r>
              <a:rPr lang="en-US" sz="2667" dirty="0"/>
              <a:t/>
            </a:r>
            <a:br>
              <a:rPr lang="en-US" sz="2667" dirty="0"/>
            </a:br>
            <a:r>
              <a:rPr lang="en-US" sz="2667" dirty="0"/>
              <a:t>/* </a:t>
            </a:r>
            <a:r>
              <a:rPr lang="en-US" sz="2667" dirty="0" err="1"/>
              <a:t>main.js</a:t>
            </a:r>
            <a:r>
              <a:rPr lang="en-US" sz="2667" dirty="0"/>
              <a:t> */</a:t>
            </a:r>
            <a:br>
              <a:rPr lang="en-US" sz="2667" dirty="0"/>
            </a:br>
            <a:r>
              <a:rPr lang="en-US" sz="2667" dirty="0" err="1"/>
              <a:t>var</a:t>
            </a:r>
            <a:r>
              <a:rPr lang="en-US" sz="2667" dirty="0"/>
              <a:t> dialogs = require("</a:t>
            </a:r>
            <a:r>
              <a:rPr lang="en-US" sz="2667" dirty="0" err="1"/>
              <a:t>ui</a:t>
            </a:r>
            <a:r>
              <a:rPr lang="en-US" sz="2667" dirty="0"/>
              <a:t>/dialogs");</a:t>
            </a:r>
            <a:br>
              <a:rPr lang="en-US" sz="2667" dirty="0"/>
            </a:br>
            <a:r>
              <a:rPr lang="en-US" sz="2667" dirty="0" err="1"/>
              <a:t>exports.showAlert</a:t>
            </a:r>
            <a:r>
              <a:rPr lang="en-US" sz="2667" dirty="0"/>
              <a:t> = function() {</a:t>
            </a:r>
            <a:br>
              <a:rPr lang="en-US" sz="2667" dirty="0"/>
            </a:br>
            <a:r>
              <a:rPr lang="en-US" sz="2667" dirty="0"/>
              <a:t>    </a:t>
            </a:r>
            <a:r>
              <a:rPr lang="en-US" sz="2667" dirty="0" err="1"/>
              <a:t>dialogs.alert</a:t>
            </a:r>
            <a:r>
              <a:rPr lang="en-US" sz="2667" dirty="0"/>
              <a:t>({ message: "</a:t>
            </a:r>
            <a:r>
              <a:rPr lang="en-US" sz="2667" dirty="0" err="1"/>
              <a:t>NativeScript</a:t>
            </a:r>
            <a:r>
              <a:rPr lang="en-US" sz="2667" dirty="0"/>
              <a:t> rocks!" });</a:t>
            </a:r>
            <a:br>
              <a:rPr lang="en-US" sz="2667" dirty="0"/>
            </a:br>
            <a:r>
              <a:rPr lang="en-US" sz="2667" dirty="0"/>
              <a:t>};</a:t>
            </a:r>
            <a:endParaRPr lang="en" sz="26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64" y="867976"/>
            <a:ext cx="1456802" cy="2859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94" y="867976"/>
            <a:ext cx="1403177" cy="2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130880" y="274663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cap="none" dirty="0"/>
              <a:t>Same functionality, {N} + ng2</a:t>
            </a:r>
            <a:endParaRPr lang="en" cap="none"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1130881" y="1023620"/>
            <a:ext cx="11002009" cy="5383172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indent="0">
              <a:lnSpc>
                <a:spcPct val="90000"/>
              </a:lnSpc>
              <a:buSzPct val="80000"/>
              <a:buNone/>
            </a:pPr>
            <a:r>
              <a:rPr lang="en-US" sz="1600" dirty="0"/>
              <a:t>// </a:t>
            </a:r>
            <a:r>
              <a:rPr lang="en-US" sz="1600" dirty="0" err="1"/>
              <a:t>main.ts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import {</a:t>
            </a:r>
            <a:r>
              <a:rPr lang="en-US" sz="1600" dirty="0" err="1"/>
              <a:t>nativeScriptBootstrap</a:t>
            </a:r>
            <a:r>
              <a:rPr lang="en-US" sz="1600" dirty="0"/>
              <a:t>} from "</a:t>
            </a:r>
            <a:r>
              <a:rPr lang="en-US" sz="1600" dirty="0" err="1"/>
              <a:t>nativescript</a:t>
            </a:r>
            <a:r>
              <a:rPr lang="en-US" sz="1600" dirty="0"/>
              <a:t>-angular/application";</a:t>
            </a:r>
            <a:br>
              <a:rPr lang="en-US" sz="1600" dirty="0"/>
            </a:br>
            <a:r>
              <a:rPr lang="en-US" sz="1600" dirty="0"/>
              <a:t>import {Component, View} from "angular2/angular2";</a:t>
            </a:r>
            <a:br>
              <a:rPr lang="en-US" sz="1600" dirty="0"/>
            </a:br>
            <a:r>
              <a:rPr lang="en-US" sz="1600" dirty="0"/>
              <a:t>import {dialogs} from "</a:t>
            </a:r>
            <a:r>
              <a:rPr lang="en-US" sz="1600" dirty="0" err="1"/>
              <a:t>ui</a:t>
            </a:r>
            <a:r>
              <a:rPr lang="en-US" sz="1600" dirty="0"/>
              <a:t>/dialogs";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@Component({})</a:t>
            </a:r>
            <a:br>
              <a:rPr lang="en-US" sz="1600" dirty="0"/>
            </a:br>
            <a:r>
              <a:rPr lang="en-US" sz="1600" dirty="0"/>
              <a:t>@View({</a:t>
            </a:r>
            <a:br>
              <a:rPr lang="en-US" sz="1600" dirty="0"/>
            </a:br>
            <a:r>
              <a:rPr lang="en-US" sz="1600" dirty="0"/>
              <a:t>    directives: [],</a:t>
            </a:r>
            <a:br>
              <a:rPr lang="en-US" sz="1600" dirty="0"/>
            </a:br>
            <a:r>
              <a:rPr lang="en-US" sz="1600" dirty="0"/>
              <a:t>    template: `</a:t>
            </a:r>
            <a:br>
              <a:rPr lang="en-US" sz="1600" dirty="0"/>
            </a:br>
            <a:r>
              <a:rPr lang="en-US" sz="1600" dirty="0"/>
              <a:t>        &lt;stack-layout&gt;</a:t>
            </a:r>
            <a:br>
              <a:rPr lang="en-US" sz="1600" dirty="0"/>
            </a:br>
            <a:r>
              <a:rPr lang="en-US" sz="1600" dirty="0"/>
              <a:t>            &lt;button</a:t>
            </a:r>
            <a:br>
              <a:rPr lang="en-US" sz="1600" dirty="0"/>
            </a:br>
            <a:r>
              <a:rPr lang="en-US" sz="1600" dirty="0"/>
              <a:t>              (tap)="</a:t>
            </a:r>
            <a:r>
              <a:rPr lang="en-US" sz="1600" dirty="0" err="1"/>
              <a:t>showAlert</a:t>
            </a:r>
            <a:r>
              <a:rPr lang="en-US" sz="1600" dirty="0"/>
              <a:t>()"</a:t>
            </a:r>
            <a:br>
              <a:rPr lang="en-US" sz="1600" dirty="0"/>
            </a:br>
            <a:r>
              <a:rPr lang="en-US" sz="1600" dirty="0"/>
              <a:t>              text="Hello World"&gt;&lt;/button&gt;</a:t>
            </a:r>
            <a:br>
              <a:rPr lang="en-US" sz="1600" dirty="0"/>
            </a:br>
            <a:r>
              <a:rPr lang="en-US" sz="1600" dirty="0"/>
              <a:t>        &lt;/stack-layout&gt;</a:t>
            </a:r>
            <a:br>
              <a:rPr lang="en-US" sz="1600" dirty="0"/>
            </a:br>
            <a:r>
              <a:rPr lang="en-US" sz="1600" dirty="0"/>
              <a:t>    `</a:t>
            </a:r>
            <a:br>
              <a:rPr lang="en-US" sz="1600" dirty="0"/>
            </a:br>
            <a:r>
              <a:rPr lang="en-US" sz="1600" dirty="0"/>
              <a:t>})</a:t>
            </a:r>
            <a:br>
              <a:rPr lang="en-US" sz="1600" dirty="0"/>
            </a:br>
            <a:r>
              <a:rPr lang="en-US" sz="1600" dirty="0"/>
              <a:t>class </a:t>
            </a:r>
            <a:r>
              <a:rPr lang="en-US" sz="1600" dirty="0" err="1"/>
              <a:t>HelloPage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showAlert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        </a:t>
            </a:r>
            <a:r>
              <a:rPr lang="en-US" sz="1600" dirty="0" err="1"/>
              <a:t>dialogs.alert</a:t>
            </a:r>
            <a:r>
              <a:rPr lang="en-US" sz="1600" dirty="0"/>
              <a:t>({ message: "</a:t>
            </a:r>
            <a:r>
              <a:rPr lang="en-US" sz="1600" dirty="0" err="1"/>
              <a:t>NativeScript</a:t>
            </a:r>
            <a:r>
              <a:rPr lang="en-US" sz="1600" dirty="0"/>
              <a:t> rocks!" });</a:t>
            </a:r>
            <a:br>
              <a:rPr lang="en-US" sz="1600" dirty="0"/>
            </a:br>
            <a:r>
              <a:rPr lang="en-US" sz="1600" dirty="0"/>
              <a:t>    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export function loaded() {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nativeScriptBootstrap</a:t>
            </a:r>
            <a:r>
              <a:rPr lang="en-US" sz="1600" dirty="0"/>
              <a:t>(</a:t>
            </a:r>
            <a:r>
              <a:rPr lang="en-US" sz="1600" dirty="0" err="1"/>
              <a:t>HelloPage</a:t>
            </a:r>
            <a:r>
              <a:rPr lang="en-US" sz="1600" dirty="0"/>
              <a:t>, []);</a:t>
            </a:r>
            <a:br>
              <a:rPr lang="en-US" sz="1600" dirty="0"/>
            </a:br>
            <a:r>
              <a:rPr lang="en-US" sz="1600" dirty="0"/>
              <a:t>}</a:t>
            </a:r>
            <a:endParaRPr lang="en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64" y="867976"/>
            <a:ext cx="1456802" cy="285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94" y="867976"/>
            <a:ext cx="1403177" cy="2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368" y="365548"/>
            <a:ext cx="11338560" cy="548640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412588" y="1999488"/>
            <a:ext cx="2731924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XMLHttpRequest</a:t>
            </a:r>
          </a:p>
          <a:p>
            <a:pPr algn="ctr"/>
            <a:r>
              <a:rPr lang="en-US" sz="2400" dirty="0">
                <a:latin typeface="Avenir Medium" charset="0"/>
              </a:rPr>
              <a:t>&lt;NS Module&gt;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82217" y="3368646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</a:t>
            </a:r>
          </a:p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call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98614" y="3368646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 Android call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82217" y="4787873"/>
            <a:ext cx="1998407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App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6824" y="4787873"/>
            <a:ext cx="2131250" cy="892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Android App</a:t>
            </a:r>
          </a:p>
        </p:txBody>
      </p:sp>
      <p:cxnSp>
        <p:nvCxnSpPr>
          <p:cNvPr id="13" name="Straight Arrow Connector 12"/>
          <p:cNvCxnSpPr>
            <a:endCxn id="6" idx="0"/>
          </p:cNvCxnSpPr>
          <p:nvPr/>
        </p:nvCxnSpPr>
        <p:spPr>
          <a:xfrm flipH="1">
            <a:off x="4281421" y="2892332"/>
            <a:ext cx="662576" cy="476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6132910" y="2892332"/>
            <a:ext cx="1264908" cy="476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4281421" y="4261491"/>
            <a:ext cx="0" cy="526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7397818" y="4261491"/>
            <a:ext cx="14631" cy="526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328" y="265046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bigger picture ({N}+NG2)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359896" y="1193767"/>
            <a:ext cx="4250638" cy="1047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HTTP</a:t>
            </a:r>
          </a:p>
          <a:p>
            <a:pPr algn="ctr"/>
            <a:r>
              <a:rPr lang="en-US" sz="2400" dirty="0">
                <a:latin typeface="Avenir Medium" charset="0"/>
              </a:rPr>
              <a:t>&lt;Angular Component&gt;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64204" y="2487168"/>
            <a:ext cx="2872215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XMLHttpRequest</a:t>
            </a:r>
          </a:p>
          <a:p>
            <a:pPr algn="ctr"/>
            <a:r>
              <a:rPr lang="en-US" sz="2400" dirty="0">
                <a:latin typeface="Avenir Medium" charset="0"/>
              </a:rPr>
              <a:t>&lt;NS Module&gt;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33833" y="3856326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</a:t>
            </a:r>
          </a:p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call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50230" y="3856326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Native Android call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33942" y="3856326"/>
            <a:ext cx="2851747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Ajax call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33833" y="5275553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venir Medium" charset="0"/>
              </a:rPr>
              <a:t>iOS</a:t>
            </a:r>
            <a:r>
              <a:rPr lang="en-US" sz="2400" dirty="0">
                <a:latin typeface="Avenir Medium" charset="0"/>
              </a:rPr>
              <a:t> App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98440" y="5275553"/>
            <a:ext cx="2240695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Android App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2321" y="5275553"/>
            <a:ext cx="2101031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Web App</a:t>
            </a:r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2784349" y="3282477"/>
            <a:ext cx="1515963" cy="5738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4300312" y="3282477"/>
            <a:ext cx="1600434" cy="5738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2784349" y="4651635"/>
            <a:ext cx="0" cy="6239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5900746" y="4651635"/>
            <a:ext cx="18042" cy="6239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8562836" y="4651635"/>
            <a:ext cx="1" cy="6239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7" idx="2"/>
            <a:endCxn id="8" idx="0"/>
          </p:cNvCxnSpPr>
          <p:nvPr/>
        </p:nvCxnSpPr>
        <p:spPr>
          <a:xfrm flipH="1">
            <a:off x="8659816" y="3282477"/>
            <a:ext cx="46965" cy="5738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  <a:endCxn id="5" idx="0"/>
          </p:cNvCxnSpPr>
          <p:nvPr/>
        </p:nvCxnSpPr>
        <p:spPr>
          <a:xfrm flipH="1">
            <a:off x="4300312" y="2241595"/>
            <a:ext cx="2184903" cy="2455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099129" y="2487168"/>
            <a:ext cx="3215303" cy="795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Medium" charset="0"/>
              </a:rPr>
              <a:t>XMLHttpRequest</a:t>
            </a:r>
          </a:p>
          <a:p>
            <a:pPr algn="ctr"/>
            <a:r>
              <a:rPr lang="en-US" sz="2400" dirty="0">
                <a:latin typeface="Avenir Medium" charset="0"/>
              </a:rPr>
              <a:t>&lt;Browser&gt;</a:t>
            </a:r>
          </a:p>
        </p:txBody>
      </p:sp>
      <p:cxnSp>
        <p:nvCxnSpPr>
          <p:cNvPr id="38" name="Straight Arrow Connector 37"/>
          <p:cNvCxnSpPr>
            <a:stCxn id="4" idx="2"/>
            <a:endCxn id="37" idx="0"/>
          </p:cNvCxnSpPr>
          <p:nvPr/>
        </p:nvCxnSpPr>
        <p:spPr>
          <a:xfrm>
            <a:off x="6485215" y="2241595"/>
            <a:ext cx="2221566" cy="2455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1" y="447260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66" y="159171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5137" y="286029"/>
            <a:ext cx="143847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30655" y="159171"/>
            <a:ext cx="7360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7660" y="1657538"/>
            <a:ext cx="89633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Avenir Medium" charset="0"/>
                <a:ea typeface="Avenir Medium" charset="0"/>
                <a:cs typeface="Avenir Medium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16" y="2307778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75" y="2602727"/>
            <a:ext cx="4980256" cy="33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928" y="56070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Angular 2 advanced seed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926" y="1332250"/>
            <a:ext cx="11337924" cy="354488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bit.ly/nativescript-angular-seed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7" y="2427279"/>
            <a:ext cx="8097079" cy="44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82625" y="200848"/>
            <a:ext cx="9473512" cy="6516915"/>
          </a:xfrm>
          <a:prstGeom prst="rect">
            <a:avLst/>
          </a:prstGeom>
          <a:noFill/>
          <a:ln>
            <a:noFill/>
          </a:ln>
        </p:spPr>
        <p:txBody>
          <a:bodyPr lIns="91433" tIns="91433" rIns="91433" bIns="91433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304792" indent="0" algn="ctr">
              <a:buNone/>
            </a:pPr>
            <a:r>
              <a:rPr lang="en-US" sz="3333" dirty="0">
                <a:latin typeface="Avenir Medium" charset="0"/>
                <a:ea typeface="Avenir Medium" charset="0"/>
                <a:cs typeface="Avenir Medium" charset="0"/>
              </a:rPr>
              <a:t>I’m a developer &amp; I like mobile apps!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37" y="951276"/>
            <a:ext cx="5766487" cy="5766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64" y="585004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syntax for all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13281"/>
              </p:ext>
            </p:extLst>
          </p:nvPr>
        </p:nvGraphicFramePr>
        <p:xfrm>
          <a:off x="1608924" y="1204141"/>
          <a:ext cx="11037165" cy="4355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9488"/>
                <a:gridCol w="6407677"/>
              </a:tblGrid>
              <a:tr h="622151">
                <a:tc>
                  <a:txBody>
                    <a:bodyPr/>
                    <a:lstStyle/>
                    <a:p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venir Medium" charset="0"/>
                        </a:rPr>
                        <a:t>Attribute Binding:</a:t>
                      </a:r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i="1" dirty="0" smtClean="0">
                          <a:latin typeface="Avenir Medium" charset="0"/>
                        </a:rPr>
                        <a:t>[attribute]</a:t>
                      </a:r>
                      <a:endParaRPr lang="en-US" sz="3200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3200" b="1" dirty="0" smtClean="0">
                          <a:latin typeface="Avenir Medium" charset="0"/>
                        </a:rPr>
                        <a:t>Event Binding: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(event)</a:t>
                      </a: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venir Medium" charset="0"/>
                        </a:rPr>
                        <a:t>Intercepting input: </a:t>
                      </a:r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#</a:t>
                      </a:r>
                      <a:r>
                        <a:rPr lang="en-US" sz="3200" b="0" i="1" dirty="0" err="1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idhandler</a:t>
                      </a:r>
                      <a:endParaRPr lang="en-US" sz="3200" b="0" i="1" dirty="0" smtClean="0">
                        <a:solidFill>
                          <a:schemeClr val="tx1"/>
                        </a:solidFill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venir Medium" charset="0"/>
                        </a:rPr>
                        <a:t>Conditions:</a:t>
                      </a:r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*</a:t>
                      </a:r>
                      <a:r>
                        <a:rPr lang="en-US" sz="3200" b="0" i="1" dirty="0" err="1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ng</a:t>
                      </a: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-if="expression"</a:t>
                      </a: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venir Medium" charset="0"/>
                        </a:rPr>
                        <a:t>Loops:</a:t>
                      </a:r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*</a:t>
                      </a:r>
                      <a:r>
                        <a:rPr lang="en-US" sz="3200" b="0" i="1" dirty="0" err="1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ng</a:t>
                      </a: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-for="expression"</a:t>
                      </a:r>
                    </a:p>
                  </a:txBody>
                  <a:tcPr marL="121920" marR="121920" marT="60960" marB="60960"/>
                </a:tc>
              </a:tr>
              <a:tr h="622151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Avenir Medium" charset="0"/>
                        </a:rPr>
                        <a:t>Styling:</a:t>
                      </a:r>
                      <a:endParaRPr lang="en-US" sz="3200" b="1" dirty="0"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[</a:t>
                      </a:r>
                      <a:r>
                        <a:rPr lang="en-US" sz="3200" b="0" i="1" dirty="0" err="1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class.myStyle</a:t>
                      </a:r>
                      <a:r>
                        <a:rPr lang="en-US" sz="3200" b="0" i="1" dirty="0" smtClean="0">
                          <a:solidFill>
                            <a:schemeClr val="tx1"/>
                          </a:solidFill>
                          <a:latin typeface="Avenir Medium" charset="0"/>
                        </a:rPr>
                        <a:t>]="expression" </a:t>
                      </a:r>
                      <a:endParaRPr lang="en-US" sz="3200" b="0" i="1" dirty="0">
                        <a:solidFill>
                          <a:schemeClr val="tx1"/>
                        </a:solidFill>
                        <a:latin typeface="Avenir Medium" charset="0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84" y="1084876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difference is in the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87423" y="2731007"/>
            <a:ext cx="9045829" cy="2755465"/>
          </a:xfrm>
        </p:spPr>
        <p:txBody>
          <a:bodyPr anchor="ctr">
            <a:normAutofit lnSpcReduction="10000"/>
          </a:bodyPr>
          <a:lstStyle/>
          <a:p>
            <a:pPr indent="0" algn="ctr">
              <a:buNone/>
            </a:pPr>
            <a:r>
              <a:rPr lang="en-US" sz="8800" dirty="0"/>
              <a:t>Web UI != Mobile UI</a:t>
            </a:r>
          </a:p>
        </p:txBody>
      </p: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80" y="499660"/>
            <a:ext cx="1133856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Native Layouts</a:t>
            </a:r>
            <a:endParaRPr lang="en-US" dirty="0"/>
          </a:p>
        </p:txBody>
      </p:sp>
      <p:sp>
        <p:nvSpPr>
          <p:cNvPr id="9" name="Shape 1901"/>
          <p:cNvSpPr txBox="1">
            <a:spLocks noGrp="1"/>
          </p:cNvSpPr>
          <p:nvPr>
            <p:ph type="body" sz="quarter" idx="14"/>
          </p:nvPr>
        </p:nvSpPr>
        <p:spPr>
          <a:xfrm>
            <a:off x="1120218" y="1235466"/>
            <a:ext cx="1893129" cy="609169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t" anchorCtr="0">
            <a:noAutofit/>
          </a:bodyPr>
          <a:lstStyle/>
          <a:p>
            <a:pPr marL="0" indent="0" algn="ctr">
              <a:lnSpc>
                <a:spcPct val="90000"/>
              </a:lnSpc>
              <a:buClr>
                <a:srgbClr val="5CE600"/>
              </a:buClr>
              <a:buSzPct val="25000"/>
              <a:buNone/>
            </a:pPr>
            <a:r>
              <a:rPr lang="en" sz="3200" dirty="0">
                <a:rtl val="0"/>
              </a:rPr>
              <a:t>Absolute</a:t>
            </a: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332" y="2348794"/>
            <a:ext cx="2030805" cy="358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7152" y="2348838"/>
            <a:ext cx="2030805" cy="358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2525" y="2348819"/>
            <a:ext cx="2030807" cy="35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0392" y="2348811"/>
            <a:ext cx="2030805" cy="35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00"/>
          <p:cNvPicPr preferRelativeResize="0"/>
          <p:nvPr/>
        </p:nvPicPr>
        <p:blipFill rotWithShape="1">
          <a:blip r:embed="rId7">
            <a:alphaModFix/>
          </a:blip>
          <a:srcRect r="5412"/>
          <a:stretch/>
        </p:blipFill>
        <p:spPr>
          <a:xfrm>
            <a:off x="9409170" y="2348816"/>
            <a:ext cx="1920897" cy="35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902"/>
          <p:cNvSpPr txBox="1">
            <a:spLocks/>
          </p:cNvSpPr>
          <p:nvPr/>
        </p:nvSpPr>
        <p:spPr>
          <a:xfrm>
            <a:off x="3254617" y="1216936"/>
            <a:ext cx="1758480" cy="609169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Dock</a:t>
            </a:r>
          </a:p>
        </p:txBody>
      </p:sp>
      <p:sp>
        <p:nvSpPr>
          <p:cNvPr id="11" name="Shape 1903"/>
          <p:cNvSpPr txBox="1">
            <a:spLocks/>
          </p:cNvSpPr>
          <p:nvPr/>
        </p:nvSpPr>
        <p:spPr>
          <a:xfrm>
            <a:off x="5331189" y="1216936"/>
            <a:ext cx="1856027" cy="609169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Grid</a:t>
            </a:r>
          </a:p>
        </p:txBody>
      </p:sp>
      <p:sp>
        <p:nvSpPr>
          <p:cNvPr id="12" name="Shape 1904"/>
          <p:cNvSpPr txBox="1">
            <a:spLocks/>
          </p:cNvSpPr>
          <p:nvPr/>
        </p:nvSpPr>
        <p:spPr>
          <a:xfrm>
            <a:off x="7471122" y="1216936"/>
            <a:ext cx="1689048" cy="609169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Stack</a:t>
            </a: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9450208" y="1216936"/>
            <a:ext cx="1878510" cy="609169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Wrap</a:t>
            </a:r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Backend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6" y="299720"/>
            <a:ext cx="1053592" cy="1053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76" y="253583"/>
            <a:ext cx="1145865" cy="1145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253583"/>
            <a:ext cx="1237996" cy="12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ZOMG Firebase!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33" y="66335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Firebase at </a:t>
            </a:r>
            <a:r>
              <a:rPr lang="en-US" sz="3000" dirty="0" err="1" smtClean="0"/>
              <a:t>Google.io</a:t>
            </a:r>
            <a:endParaRPr lang="en-US" sz="3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0" y="1463490"/>
            <a:ext cx="4718846" cy="5231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94" y="2001383"/>
            <a:ext cx="4343400" cy="109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3584568"/>
            <a:ext cx="5971032" cy="189144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16" y="190983"/>
            <a:ext cx="11210923" cy="920363"/>
          </a:xfrm>
        </p:spPr>
        <p:txBody>
          <a:bodyPr/>
          <a:lstStyle/>
          <a:p>
            <a:r>
              <a:rPr lang="en-US" dirty="0" smtClean="0"/>
              <a:t>What’s new with Firebase?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51165"/>
            <a:ext cx="10178322" cy="57008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Announcements from </a:t>
            </a:r>
            <a:r>
              <a:rPr lang="en-US" sz="3000" dirty="0" err="1" smtClean="0"/>
              <a:t>Google.io</a:t>
            </a:r>
            <a:r>
              <a:rPr lang="en-US" sz="3000" dirty="0" smtClean="0"/>
              <a:t>: Firebase 3.0</a:t>
            </a:r>
          </a:p>
          <a:p>
            <a:r>
              <a:rPr lang="en-US" sz="3000" dirty="0" smtClean="0"/>
              <a:t>Firebase analytics</a:t>
            </a:r>
          </a:p>
          <a:p>
            <a:r>
              <a:rPr lang="en-US" sz="3000" dirty="0" smtClean="0"/>
              <a:t>Google Cloud Messaging is becoming Firebase Cloud Messaging (push notification service)</a:t>
            </a:r>
          </a:p>
          <a:p>
            <a:r>
              <a:rPr lang="en-US" sz="3000" dirty="0" err="1" smtClean="0"/>
              <a:t>AdMob</a:t>
            </a:r>
            <a:r>
              <a:rPr lang="en-US" sz="3000" dirty="0" smtClean="0"/>
              <a:t> integration</a:t>
            </a:r>
          </a:p>
          <a:p>
            <a:r>
              <a:rPr lang="en-US" sz="3000" dirty="0" smtClean="0"/>
              <a:t>Remote Storage</a:t>
            </a:r>
          </a:p>
          <a:p>
            <a:r>
              <a:rPr lang="en-US" sz="3000" dirty="0" smtClean="0"/>
              <a:t>Hot push! Firebase Remote </a:t>
            </a:r>
            <a:r>
              <a:rPr lang="en-US" sz="3000" dirty="0" err="1" smtClean="0"/>
              <a:t>Config</a:t>
            </a:r>
            <a:endParaRPr lang="en-US" sz="3000" dirty="0" smtClean="0"/>
          </a:p>
          <a:p>
            <a:r>
              <a:rPr lang="en-US" sz="3000" dirty="0" smtClean="0"/>
              <a:t>(as always) Firebase </a:t>
            </a:r>
            <a:r>
              <a:rPr lang="en-US" sz="3000" dirty="0" err="1" smtClean="0"/>
              <a:t>realtime</a:t>
            </a:r>
            <a:r>
              <a:rPr lang="en-US" sz="3000" dirty="0" smtClean="0"/>
              <a:t> database</a:t>
            </a:r>
          </a:p>
          <a:p>
            <a:r>
              <a:rPr lang="en-US" sz="3000" dirty="0" smtClean="0"/>
              <a:t>Firebase hosting</a:t>
            </a:r>
          </a:p>
          <a:p>
            <a:r>
              <a:rPr lang="en-US" sz="3000" dirty="0" smtClean="0"/>
              <a:t>Firebase authentication (social logins)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7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for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5116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Firebase at </a:t>
            </a:r>
            <a:r>
              <a:rPr lang="en-US" sz="3000" dirty="0" err="1" smtClean="0"/>
              <a:t>Google.io</a:t>
            </a:r>
            <a:endParaRPr lang="en-US" sz="3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88" y="2974419"/>
            <a:ext cx="5329849" cy="17553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27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+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51165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Quick demo</a:t>
            </a:r>
            <a:r>
              <a:rPr lang="is-IS" sz="3000" dirty="0" smtClean="0"/>
              <a:t>…</a:t>
            </a:r>
            <a:endParaRPr lang="en-US" sz="3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1874517"/>
            <a:ext cx="6004936" cy="45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022" y="1541181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Twitter freaks 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44" y="119917"/>
            <a:ext cx="3862173" cy="66984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0552" y="557917"/>
            <a:ext cx="11210923" cy="920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Firebase +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0" y="3243072"/>
            <a:ext cx="2272937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5116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You need a plugin from this guy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65" y="2143297"/>
            <a:ext cx="5911348" cy="44335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928637" y="1764236"/>
            <a:ext cx="2438400" cy="136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8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58241" y="249616"/>
            <a:ext cx="9473512" cy="6516915"/>
          </a:xfrm>
          <a:prstGeom prst="rect">
            <a:avLst/>
          </a:prstGeom>
          <a:noFill/>
          <a:ln>
            <a:noFill/>
          </a:ln>
        </p:spPr>
        <p:txBody>
          <a:bodyPr lIns="91433" tIns="91433" rIns="91433" bIns="91433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304792" indent="0" algn="ctr">
              <a:buNone/>
            </a:pPr>
            <a:r>
              <a:rPr lang="en-US" sz="3333" dirty="0">
                <a:latin typeface="Avenir Medium" charset="0"/>
                <a:ea typeface="Avenir Medium" charset="0"/>
                <a:cs typeface="Avenir Medium" charset="0"/>
              </a:rPr>
              <a:t>I like </a:t>
            </a:r>
            <a:r>
              <a:rPr lang="en-US" sz="3333" dirty="0" err="1">
                <a:latin typeface="Avenir Medium" charset="0"/>
                <a:ea typeface="Avenir Medium" charset="0"/>
                <a:cs typeface="Avenir Medium" charset="0"/>
              </a:rPr>
              <a:t>NativeScript</a:t>
            </a:r>
            <a:endParaRPr lang="en-US" sz="3333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71" y="1189461"/>
            <a:ext cx="5227995" cy="523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talk?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 smtClean="0"/>
              <a:t>@</a:t>
            </a:r>
            <a:r>
              <a:rPr lang="en-US" sz="3000" dirty="0" err="1" smtClean="0"/>
              <a:t>jenlooper</a:t>
            </a:r>
            <a:endParaRPr lang="en-US" sz="3000" dirty="0" smtClean="0"/>
          </a:p>
          <a:p>
            <a:pPr marL="0" indent="0" algn="ctr">
              <a:buNone/>
            </a:pPr>
            <a:r>
              <a:rPr lang="en-US" sz="3000" dirty="0" smtClean="0">
                <a:hlinkClick r:id="rId3"/>
              </a:rPr>
              <a:t>http://www.ladeezfirstmedia.com</a:t>
            </a:r>
            <a:endParaRPr lang="en-US" sz="3000" dirty="0" smtClean="0"/>
          </a:p>
          <a:p>
            <a:pPr marL="0" indent="0" algn="ctr">
              <a:buNone/>
            </a:pPr>
            <a:r>
              <a:rPr lang="en-US" sz="3000" dirty="0" err="1" smtClean="0"/>
              <a:t>Telerik</a:t>
            </a:r>
            <a:r>
              <a:rPr lang="en-US" sz="3000" dirty="0" smtClean="0"/>
              <a:t> </a:t>
            </a:r>
            <a:r>
              <a:rPr lang="en-US" sz="3000" dirty="0" err="1" smtClean="0"/>
              <a:t>DevRel</a:t>
            </a:r>
            <a:r>
              <a:rPr lang="en-US" sz="3000" dirty="0" smtClean="0"/>
              <a:t> @</a:t>
            </a:r>
            <a:r>
              <a:rPr lang="en-US" sz="3000" dirty="0" err="1" smtClean="0"/>
              <a:t>progressSW</a:t>
            </a:r>
            <a:endParaRPr lang="en-US" sz="3000" dirty="0" smtClean="0"/>
          </a:p>
          <a:p>
            <a:pPr marL="0" indent="0" algn="ctr">
              <a:buNone/>
            </a:pPr>
            <a:r>
              <a:rPr lang="en-US" sz="3000" dirty="0" err="1" smtClean="0"/>
              <a:t>jen.looper@progress.com</a:t>
            </a:r>
            <a:endParaRPr lang="en-US" sz="3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For Mobile Apps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6" y="299720"/>
            <a:ext cx="1053592" cy="1053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76" y="253583"/>
            <a:ext cx="1145865" cy="114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253583"/>
            <a:ext cx="1237996" cy="12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38397" y="573296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cap="none"/>
              <a:t>What is </a:t>
            </a:r>
            <a:r>
              <a:rPr lang="en" cap="none" dirty="0" err="1"/>
              <a:t>NativeScript</a:t>
            </a:r>
            <a:r>
              <a:rPr lang="en" cap="none" dirty="0"/>
              <a:t>?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sz="quarter" idx="14"/>
          </p:nvPr>
        </p:nvSpPr>
        <p:spPr>
          <a:xfrm>
            <a:off x="186164" y="1711144"/>
            <a:ext cx="11337924" cy="3544888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186262" indent="0">
              <a:lnSpc>
                <a:spcPct val="100000"/>
              </a:lnSpc>
              <a:buClr>
                <a:srgbClr val="3C59FD"/>
              </a:buClr>
              <a:buSzPct val="81481"/>
              <a:buNone/>
            </a:pPr>
            <a:r>
              <a:rPr lang="en" dirty="0"/>
              <a:t>A runtime for building and running </a:t>
            </a:r>
            <a:r>
              <a:rPr lang="en" i="1" dirty="0"/>
              <a:t>native</a:t>
            </a:r>
            <a:r>
              <a:rPr lang="en" dirty="0"/>
              <a:t> iOS, Android, and (soon) Windows </a:t>
            </a:r>
            <a:r>
              <a:rPr lang="en-US" dirty="0" smtClean="0"/>
              <a:t>Universal </a:t>
            </a:r>
            <a:r>
              <a:rPr lang="en" dirty="0" smtClean="0"/>
              <a:t>apps </a:t>
            </a:r>
            <a:endParaRPr lang="en-US" dirty="0" smtClean="0"/>
          </a:p>
          <a:p>
            <a:pPr marL="186262" indent="0">
              <a:lnSpc>
                <a:spcPct val="100000"/>
              </a:lnSpc>
              <a:buClr>
                <a:srgbClr val="3C59FD"/>
              </a:buClr>
              <a:buSzPct val="81481"/>
              <a:buNone/>
            </a:pPr>
            <a:r>
              <a:rPr lang="en" dirty="0" smtClean="0"/>
              <a:t>with </a:t>
            </a:r>
            <a:r>
              <a:rPr lang="en" dirty="0"/>
              <a:t>a single, JavaScript code </a:t>
            </a:r>
            <a:r>
              <a:rPr lang="en" dirty="0" smtClean="0"/>
              <a:t>base</a:t>
            </a:r>
            <a:r>
              <a:rPr lang="en-US" dirty="0" smtClean="0"/>
              <a:t> with or without using Angular JS.</a:t>
            </a:r>
            <a:endParaRPr lang="en" dirty="0"/>
          </a:p>
          <a:p>
            <a:pPr marL="186262" indent="541853">
              <a:lnSpc>
                <a:spcPct val="100000"/>
              </a:lnSpc>
              <a:spcBef>
                <a:spcPts val="1067"/>
              </a:spcBef>
              <a:buClr>
                <a:srgbClr val="3C59FD"/>
              </a:buClr>
              <a:buNone/>
            </a:pPr>
            <a:endParaRPr dirty="0"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320" y="4243557"/>
            <a:ext cx="2776051" cy="187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131" y="4232227"/>
            <a:ext cx="3029991" cy="204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4215" y="4158254"/>
            <a:ext cx="3157699" cy="2133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5078" y="1841500"/>
            <a:ext cx="4971161" cy="2472428"/>
            <a:chOff x="4861000" y="1050592"/>
            <a:chExt cx="3992974" cy="2010676"/>
          </a:xfrm>
          <a:solidFill>
            <a:schemeClr val="bg1"/>
          </a:solidFill>
        </p:grpSpPr>
        <p:sp>
          <p:nvSpPr>
            <p:cNvPr id="5" name="Rounded Rectangle 4"/>
            <p:cNvSpPr/>
            <p:nvPr/>
          </p:nvSpPr>
          <p:spPr>
            <a:xfrm>
              <a:off x="5001038" y="1050592"/>
              <a:ext cx="3394001" cy="201067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venir Medium" charset="0"/>
              </a:endParaRPr>
            </a:p>
          </p:txBody>
        </p:sp>
        <p:pic>
          <p:nvPicPr>
            <p:cNvPr id="195" name="Shape 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47573" y="1191375"/>
              <a:ext cx="885937" cy="88593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97" name="Shape 19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10744" y="1189597"/>
              <a:ext cx="888682" cy="88868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>
              <a:off x="4861000" y="2343979"/>
              <a:ext cx="3992974" cy="6081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33" tIns="45700" rIns="91433" bIns="45700" anchor="t" anchorCtr="0">
              <a:noAutofit/>
            </a:bodyPr>
            <a:lstStyle/>
            <a:p>
              <a:pPr marL="186262">
                <a:buClr>
                  <a:srgbClr val="3C59FD"/>
                </a:buClr>
                <a:buSzPct val="80000"/>
              </a:pPr>
              <a:r>
                <a:rPr lang="en" sz="3333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No cross compilation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6371580" y="1332948"/>
              <a:ext cx="804023" cy="661511"/>
            </a:xfrm>
            <a:prstGeom prst="rect">
              <a:avLst/>
            </a:prstGeom>
            <a:grpFill/>
            <a:ln>
              <a:noFill/>
            </a:ln>
          </p:spPr>
          <p:txBody>
            <a:bodyPr lIns="91433" tIns="45700" rIns="91433" bIns="45700" anchor="t" anchorCtr="0">
              <a:noAutofit/>
            </a:bodyPr>
            <a:lstStyle/>
            <a:p>
              <a:pPr marL="186262">
                <a:buClr>
                  <a:srgbClr val="3C59FD"/>
                </a:buClr>
                <a:buSzPct val="25000"/>
              </a:pPr>
              <a:r>
                <a:rPr lang="en" sz="4800" b="1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!=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4254" y="3557625"/>
            <a:ext cx="6610730" cy="3024513"/>
            <a:chOff x="88631" y="2515776"/>
            <a:chExt cx="4958048" cy="2268385"/>
          </a:xfrm>
        </p:grpSpPr>
        <p:sp>
          <p:nvSpPr>
            <p:cNvPr id="4" name="Rounded Rectangle 3"/>
            <p:cNvSpPr/>
            <p:nvPr/>
          </p:nvSpPr>
          <p:spPr>
            <a:xfrm>
              <a:off x="162812" y="2515776"/>
              <a:ext cx="4762289" cy="219010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2A2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venir Medium" charset="0"/>
              </a:endParaRPr>
            </a:p>
          </p:txBody>
        </p:sp>
        <p:pic>
          <p:nvPicPr>
            <p:cNvPr id="201" name="Shape 20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61573" y="2644139"/>
              <a:ext cx="982979" cy="982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55334" y="2667000"/>
              <a:ext cx="934402" cy="934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Shape 203"/>
            <p:cNvSpPr txBox="1"/>
            <p:nvPr/>
          </p:nvSpPr>
          <p:spPr>
            <a:xfrm>
              <a:off x="88631" y="3772130"/>
              <a:ext cx="4958048" cy="1012031"/>
            </a:xfrm>
            <a:prstGeom prst="rect">
              <a:avLst/>
            </a:prstGeom>
            <a:noFill/>
            <a:ln>
              <a:noFill/>
            </a:ln>
          </p:spPr>
          <p:txBody>
            <a:bodyPr lIns="91433" tIns="45700" rIns="91433" bIns="45700" anchor="t" anchorCtr="0">
              <a:noAutofit/>
            </a:bodyPr>
            <a:lstStyle/>
            <a:p>
              <a:pPr marL="186262">
                <a:buClr>
                  <a:srgbClr val="3C59FD"/>
                </a:buClr>
                <a:buSzPct val="81481"/>
              </a:pPr>
              <a:r>
                <a:rPr lang="en" sz="3600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Direct access to native APIs </a:t>
              </a:r>
              <a:r>
                <a:rPr lang="en-US" sz="3600" dirty="0" smtClean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via</a:t>
              </a:r>
              <a:r>
                <a:rPr lang="en" sz="3600" dirty="0" smtClean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 </a:t>
              </a:r>
              <a:r>
                <a:rPr lang="en" sz="3600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JS</a:t>
              </a:r>
            </a:p>
          </p:txBody>
        </p:sp>
        <p:pic>
          <p:nvPicPr>
            <p:cNvPr id="204" name="Shape 2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4733" y="2641155"/>
              <a:ext cx="885937" cy="885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 txBox="1"/>
            <p:nvPr/>
          </p:nvSpPr>
          <p:spPr>
            <a:xfrm>
              <a:off x="1401601" y="2752248"/>
              <a:ext cx="745806" cy="661511"/>
            </a:xfrm>
            <a:prstGeom prst="rect">
              <a:avLst/>
            </a:prstGeom>
            <a:noFill/>
            <a:ln>
              <a:noFill/>
            </a:ln>
          </p:spPr>
          <p:txBody>
            <a:bodyPr lIns="91433" tIns="45700" rIns="91433" bIns="45700" anchor="t" anchorCtr="0">
              <a:noAutofit/>
            </a:bodyPr>
            <a:lstStyle/>
            <a:p>
              <a:pPr marL="186262">
                <a:buClr>
                  <a:srgbClr val="3C59FD"/>
                </a:buClr>
                <a:buSzPct val="25000"/>
              </a:pPr>
              <a:r>
                <a:rPr lang="en" sz="4800" b="1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!=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4053" y="444532"/>
            <a:ext cx="6349717" cy="2203678"/>
            <a:chOff x="162813" y="38525"/>
            <a:chExt cx="4762288" cy="1652759"/>
          </a:xfrm>
          <a:solidFill>
            <a:schemeClr val="bg1"/>
          </a:solidFill>
        </p:grpSpPr>
        <p:sp>
          <p:nvSpPr>
            <p:cNvPr id="3" name="Rounded Rectangle 2"/>
            <p:cNvSpPr/>
            <p:nvPr/>
          </p:nvSpPr>
          <p:spPr>
            <a:xfrm>
              <a:off x="162813" y="38525"/>
              <a:ext cx="4762288" cy="1652759"/>
            </a:xfrm>
            <a:prstGeom prst="round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Avenir Medium" charset="0"/>
              </a:endParaRPr>
            </a:p>
          </p:txBody>
        </p:sp>
        <p:pic>
          <p:nvPicPr>
            <p:cNvPr id="194" name="Shape 19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5" y="146188"/>
              <a:ext cx="885937" cy="88593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1105" y="95833"/>
              <a:ext cx="1299210" cy="110219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1645493" y="257281"/>
              <a:ext cx="745806" cy="661511"/>
            </a:xfrm>
            <a:prstGeom prst="rect">
              <a:avLst/>
            </a:prstGeom>
            <a:noFill/>
            <a:ln>
              <a:noFill/>
            </a:ln>
          </p:spPr>
          <p:txBody>
            <a:bodyPr lIns="91433" tIns="45700" rIns="91433" bIns="45700" anchor="t" anchorCtr="0">
              <a:noAutofit/>
            </a:bodyPr>
            <a:lstStyle/>
            <a:p>
              <a:pPr marL="186262">
                <a:buClr>
                  <a:srgbClr val="3C59FD"/>
                </a:buClr>
                <a:buSzPct val="25000"/>
              </a:pPr>
              <a:r>
                <a:rPr lang="en" sz="4800" b="1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!=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3176" y="95833"/>
              <a:ext cx="1321174" cy="1321174"/>
            </a:xfrm>
            <a:prstGeom prst="rect">
              <a:avLst/>
            </a:prstGeom>
            <a:grpFill/>
          </p:spPr>
        </p:pic>
        <p:sp>
          <p:nvSpPr>
            <p:cNvPr id="8" name="TextBox 7"/>
            <p:cNvSpPr txBox="1"/>
            <p:nvPr/>
          </p:nvSpPr>
          <p:spPr>
            <a:xfrm>
              <a:off x="1553180" y="1180690"/>
              <a:ext cx="169926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6262">
                <a:buClr>
                  <a:srgbClr val="3C59FD"/>
                </a:buClr>
                <a:buSzPct val="81481"/>
              </a:pPr>
              <a:r>
                <a:rPr lang="en" sz="3600" dirty="0">
                  <a:solidFill>
                    <a:schemeClr val="dk1"/>
                  </a:solidFill>
                  <a:latin typeface="Avenir Medium" charset="0"/>
                  <a:ea typeface="Avenir Medium" charset="0"/>
                  <a:cs typeface="Avenir Medium" charset="0"/>
                  <a:sym typeface="Lato"/>
                </a:rPr>
                <a:t>No 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64452" y="511852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cap="none"/>
              <a:t>Why </a:t>
            </a:r>
            <a:r>
              <a:rPr lang="en" cap="none" dirty="0" err="1"/>
              <a:t>NativeScript</a:t>
            </a:r>
            <a:r>
              <a:rPr lang="en" cap="none" dirty="0"/>
              <a:t>?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sz="quarter" idx="14"/>
          </p:nvPr>
        </p:nvSpPr>
        <p:spPr>
          <a:xfrm>
            <a:off x="664452" y="1450610"/>
            <a:ext cx="11002009" cy="4594893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186262" indent="355591">
              <a:lnSpc>
                <a:spcPct val="90000"/>
              </a:lnSpc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3333" dirty="0"/>
              <a:t>Skills reuse</a:t>
            </a:r>
          </a:p>
          <a:p>
            <a:pPr lvl="2" indent="330192">
              <a:lnSpc>
                <a:spcPct val="90000"/>
              </a:lnSpc>
              <a:spcBef>
                <a:spcPts val="533"/>
              </a:spcBef>
              <a:buClr>
                <a:srgbClr val="3C59FD"/>
              </a:buClr>
              <a:buSzPct val="100000"/>
              <a:buFont typeface="Arial"/>
              <a:buChar char="•"/>
            </a:pPr>
            <a:r>
              <a:rPr lang="en" sz="2533" dirty="0"/>
              <a:t>JavaScript and </a:t>
            </a:r>
            <a:r>
              <a:rPr lang="en-US" sz="2533" dirty="0"/>
              <a:t>CSS</a:t>
            </a:r>
          </a:p>
          <a:p>
            <a:pPr lvl="2" indent="330192">
              <a:lnSpc>
                <a:spcPct val="90000"/>
              </a:lnSpc>
              <a:spcBef>
                <a:spcPts val="533"/>
              </a:spcBef>
              <a:buClr>
                <a:srgbClr val="3C59FD"/>
              </a:buClr>
              <a:buSzPct val="100000"/>
              <a:buFont typeface="Arial"/>
              <a:buChar char="•"/>
            </a:pPr>
            <a:r>
              <a:rPr lang="en" sz="2533" b="1" dirty="0"/>
              <a:t>Angular2</a:t>
            </a:r>
          </a:p>
          <a:p>
            <a:pPr marL="186262" indent="355591">
              <a:lnSpc>
                <a:spcPct val="90000"/>
              </a:lnSpc>
              <a:spcBef>
                <a:spcPts val="1067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3333" dirty="0"/>
              <a:t>Code reuse</a:t>
            </a:r>
          </a:p>
          <a:p>
            <a:pPr lvl="2">
              <a:lnSpc>
                <a:spcPct val="90000"/>
              </a:lnSpc>
              <a:spcBef>
                <a:spcPts val="533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2533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npm modules, 3</a:t>
            </a:r>
            <a:r>
              <a:rPr lang="en" sz="2533" baseline="30000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rd</a:t>
            </a:r>
            <a:r>
              <a:rPr lang="en" sz="2533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-party iOS and Android libraries</a:t>
            </a:r>
          </a:p>
          <a:p>
            <a:pPr marL="186262" indent="355591">
              <a:lnSpc>
                <a:spcPct val="90000"/>
              </a:lnSpc>
              <a:spcBef>
                <a:spcPts val="1067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3333" dirty="0"/>
              <a:t>Easily use native APIs</a:t>
            </a:r>
          </a:p>
          <a:p>
            <a:pPr lvl="2">
              <a:lnSpc>
                <a:spcPct val="90000"/>
              </a:lnSpc>
              <a:spcBef>
                <a:spcPts val="533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2533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No wrappers to access native APIs</a:t>
            </a:r>
          </a:p>
          <a:p>
            <a:pPr lvl="2">
              <a:lnSpc>
                <a:spcPct val="90000"/>
              </a:lnSpc>
              <a:spcBef>
                <a:spcPts val="533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2533" dirty="0">
                <a:solidFill>
                  <a:schemeClr val="dk1"/>
                </a:solidFill>
                <a:latin typeface="Avenir Medium" charset="0"/>
                <a:ea typeface="Avenir Medium" charset="0"/>
                <a:cs typeface="Avenir Medium" charset="0"/>
                <a:sym typeface="Lato"/>
              </a:rPr>
              <a:t>Use native UI elements</a:t>
            </a:r>
          </a:p>
          <a:p>
            <a:pPr marL="186262" indent="355591">
              <a:lnSpc>
                <a:spcPct val="90000"/>
              </a:lnSpc>
              <a:spcBef>
                <a:spcPts val="1067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3333" dirty="0"/>
              <a:t>Open source</a:t>
            </a:r>
            <a:endParaRPr lang="en-US" sz="3333" dirty="0"/>
          </a:p>
          <a:p>
            <a:pPr marL="186262" indent="355591">
              <a:lnSpc>
                <a:spcPct val="90000"/>
              </a:lnSpc>
              <a:spcBef>
                <a:spcPts val="1067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3333" dirty="0"/>
              <a:t>Supported in </a:t>
            </a:r>
            <a:r>
              <a:rPr lang="en-US" sz="3333" dirty="0" err="1"/>
              <a:t>Telerik</a:t>
            </a:r>
            <a:r>
              <a:rPr lang="en-US" sz="3333" dirty="0"/>
              <a:t> Platform</a:t>
            </a:r>
            <a:endParaRPr lang="en" sz="3333" dirty="0"/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</p:bldLst>
  </p:timing>
</p:sld>
</file>

<file path=ppt/theme/theme1.xml><?xml version="1.0" encoding="utf-8"?>
<a:theme xmlns:a="http://schemas.openxmlformats.org/drawingml/2006/main" name="todd_anglin_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odd_anglin_nativescript" id="{8A8EA44C-D1C4-474E-9B7E-886E08F86547}" vid="{FA0BBFC6-3C4F-674F-964D-C531AA8850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todd_anglin_nativescript</Template>
  <TotalTime>22194</TotalTime>
  <Words>1567</Words>
  <Application>Microsoft Macintosh PowerPoint</Application>
  <PresentationFormat>Widescreen</PresentationFormat>
  <Paragraphs>297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Lato</vt:lpstr>
      <vt:lpstr>Open Sans</vt:lpstr>
      <vt:lpstr>Arial</vt:lpstr>
      <vt:lpstr>todd_anglin_nativescript</vt:lpstr>
      <vt:lpstr>Ignite your app development:  Firebase+NativeScript+Angular 2</vt:lpstr>
      <vt:lpstr>PowerPoint Presentation</vt:lpstr>
      <vt:lpstr>$whoami</vt:lpstr>
      <vt:lpstr>PowerPoint Presentation</vt:lpstr>
      <vt:lpstr>PowerPoint Presentation</vt:lpstr>
      <vt:lpstr>NativeScript</vt:lpstr>
      <vt:lpstr>What is NativeScript?</vt:lpstr>
      <vt:lpstr>PowerPoint Presentation</vt:lpstr>
      <vt:lpstr>Why NativeScript?</vt:lpstr>
      <vt:lpstr>PowerPoint Presentation</vt:lpstr>
      <vt:lpstr>JavaScript Virtual Machine</vt:lpstr>
      <vt:lpstr>NativeScript Android example</vt:lpstr>
      <vt:lpstr>NativeScript iOS example</vt:lpstr>
      <vt:lpstr>PowerPoint Presentation</vt:lpstr>
      <vt:lpstr>PowerPoint Presentation</vt:lpstr>
      <vt:lpstr>PowerPoint Presentation</vt:lpstr>
      <vt:lpstr>PowerPoint Presentation</vt:lpstr>
      <vt:lpstr>NativeScript modules</vt:lpstr>
      <vt:lpstr>PowerPoint Presentation</vt:lpstr>
      <vt:lpstr>Example: NativeScript file module</vt:lpstr>
      <vt:lpstr>Putting it all together</vt:lpstr>
      <vt:lpstr>PowerPoint Presentation</vt:lpstr>
      <vt:lpstr>PowerPoint Presentation</vt:lpstr>
      <vt:lpstr>Two ways to use NativeScript</vt:lpstr>
      <vt:lpstr>Command Line Interface (CLI)</vt:lpstr>
      <vt:lpstr>Telerik Platform</vt:lpstr>
      <vt:lpstr>Two ways to write NativeScript</vt:lpstr>
      <vt:lpstr>Angular 2</vt:lpstr>
      <vt:lpstr>PowerPoint Presentation</vt:lpstr>
      <vt:lpstr>Mix Well</vt:lpstr>
      <vt:lpstr>PowerPoint Presentation</vt:lpstr>
      <vt:lpstr>PowerPoint Presentation</vt:lpstr>
      <vt:lpstr>Why NativeScript + Angular 2?</vt:lpstr>
      <vt:lpstr>A standard {N} app snippet</vt:lpstr>
      <vt:lpstr>Same functionality, {N} + ng2</vt:lpstr>
      <vt:lpstr>The big picture</vt:lpstr>
      <vt:lpstr>The bigger picture ({N}+NG2)</vt:lpstr>
      <vt:lpstr>PowerPoint Presentation</vt:lpstr>
      <vt:lpstr>Angular 2 advanced seed</vt:lpstr>
      <vt:lpstr>One syntax for all</vt:lpstr>
      <vt:lpstr>The difference is in the UI</vt:lpstr>
      <vt:lpstr>Native Layouts</vt:lpstr>
      <vt:lpstr>Firebase</vt:lpstr>
      <vt:lpstr>ZOMG Firebase!</vt:lpstr>
      <vt:lpstr>What’s new with Firebase?</vt:lpstr>
      <vt:lpstr>Firebase for mobile apps</vt:lpstr>
      <vt:lpstr>Firebase + Nativescript</vt:lpstr>
      <vt:lpstr>PowerPoint Presentation</vt:lpstr>
      <vt:lpstr>Let’s build!</vt:lpstr>
      <vt:lpstr>Can we talk?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physical with the beacon-enabled web</dc:title>
  <dc:creator>Jen Looper</dc:creator>
  <cp:lastModifiedBy>Jen Looper</cp:lastModifiedBy>
  <cp:revision>182</cp:revision>
  <dcterms:created xsi:type="dcterms:W3CDTF">2016-02-10T15:43:44Z</dcterms:created>
  <dcterms:modified xsi:type="dcterms:W3CDTF">2016-07-05T17:18:47Z</dcterms:modified>
</cp:coreProperties>
</file>